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 id="269" r:id="rId3"/>
    <p:sldId id="259" r:id="rId4"/>
    <p:sldId id="260" r:id="rId5"/>
    <p:sldId id="261" r:id="rId6"/>
    <p:sldId id="262" r:id="rId7"/>
    <p:sldId id="263" r:id="rId8"/>
    <p:sldId id="264" r:id="rId9"/>
    <p:sldId id="270" r:id="rId10"/>
    <p:sldId id="271" r:id="rId11"/>
    <p:sldId id="272" r:id="rId12"/>
    <p:sldId id="273" r:id="rId13"/>
    <p:sldId id="279" r:id="rId14"/>
    <p:sldId id="274" r:id="rId15"/>
    <p:sldId id="276" r:id="rId16"/>
    <p:sldId id="275" r:id="rId17"/>
    <p:sldId id="277" r:id="rId18"/>
    <p:sldId id="282" r:id="rId19"/>
    <p:sldId id="265" r:id="rId20"/>
    <p:sldId id="266" r:id="rId21"/>
    <p:sldId id="267" r:id="rId22"/>
    <p:sldId id="26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DCE632-156A-4831-AD28-BAC6C8DEF82A}" v="16" dt="2021-06-16T16:49:40.945"/>
    <p1510:client id="{9E5D278C-E79B-44CE-906E-156874171319}" v="20" dt="2021-06-16T17:11:25.2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8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FE6CFF6A-FD09-4F97-AFCA-9D44C47C2F52}" type="datetimeFigureOut">
              <a:rPr lang="en-IN" smtClean="0"/>
              <a:t>16-06-2021</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3240063375"/>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6CFF6A-FD09-4F97-AFCA-9D44C47C2F52}" type="datetimeFigureOut">
              <a:rPr lang="en-IN" smtClean="0"/>
              <a:t>16-06-2021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1844451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E6CFF6A-FD09-4F97-AFCA-9D44C47C2F52}" type="datetimeFigureOut">
              <a:rPr lang="en-IN" smtClean="0"/>
              <a:t>16-06-2021</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8289731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E6CFF6A-FD09-4F97-AFCA-9D44C47C2F52}" type="datetimeFigureOut">
              <a:rPr lang="en-IN" smtClean="0"/>
              <a:t>16-06-2021</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E879EAAC-1E4F-4197-9765-864291EC7D7D}"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230247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FE6CFF6A-FD09-4F97-AFCA-9D44C47C2F52}" type="datetimeFigureOut">
              <a:rPr lang="en-IN" smtClean="0"/>
              <a:t>16-06-2021</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29945335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E6CFF6A-FD09-4F97-AFCA-9D44C47C2F52}" type="datetimeFigureOut">
              <a:rPr lang="en-IN" smtClean="0"/>
              <a:t>16-06-2021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35332147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E6CFF6A-FD09-4F97-AFCA-9D44C47C2F52}" type="datetimeFigureOut">
              <a:rPr lang="en-IN" smtClean="0"/>
              <a:t>16-06-2021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17601490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6CFF6A-FD09-4F97-AFCA-9D44C47C2F52}" type="datetimeFigureOut">
              <a:rPr lang="en-IN" smtClean="0"/>
              <a:t>16-06-2021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39458710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E6CFF6A-FD09-4F97-AFCA-9D44C47C2F52}" type="datetimeFigureOut">
              <a:rPr lang="en-IN" smtClean="0"/>
              <a:t>16-06-2021</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1165783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6CFF6A-FD09-4F97-AFCA-9D44C47C2F52}" type="datetimeFigureOut">
              <a:rPr lang="en-IN" smtClean="0"/>
              <a:t>16-06-2021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3802720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FE6CFF6A-FD09-4F97-AFCA-9D44C47C2F52}" type="datetimeFigureOut">
              <a:rPr lang="en-IN" smtClean="0"/>
              <a:t>16-06-2021</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4028400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E6CFF6A-FD09-4F97-AFCA-9D44C47C2F52}" type="datetimeFigureOut">
              <a:rPr lang="en-IN" smtClean="0"/>
              <a:t>16-06-2021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17732194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E6CFF6A-FD09-4F97-AFCA-9D44C47C2F52}" type="datetimeFigureOut">
              <a:rPr lang="en-IN" smtClean="0"/>
              <a:t>16-06-2021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3074025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E6CFF6A-FD09-4F97-AFCA-9D44C47C2F52}" type="datetimeFigureOut">
              <a:rPr lang="en-IN" smtClean="0"/>
              <a:t>16-06-2021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3071613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E6CFF6A-FD09-4F97-AFCA-9D44C47C2F52}" type="datetimeFigureOut">
              <a:rPr lang="en-IN" smtClean="0"/>
              <a:t>16-06-2021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78421851"/>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6CFF6A-FD09-4F97-AFCA-9D44C47C2F52}" type="datetimeFigureOut">
              <a:rPr lang="en-IN" smtClean="0"/>
              <a:t>16-06-2021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251748418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6CFF6A-FD09-4F97-AFCA-9D44C47C2F52}" type="datetimeFigureOut">
              <a:rPr lang="en-IN" smtClean="0"/>
              <a:t>16-06-2021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879EAAC-1E4F-4197-9765-864291EC7D7D}" type="slidenum">
              <a:rPr lang="en-IN" smtClean="0"/>
              <a:t>‹#›</a:t>
            </a:fld>
            <a:endParaRPr lang="en-IN"/>
          </a:p>
        </p:txBody>
      </p:sp>
    </p:spTree>
    <p:extLst>
      <p:ext uri="{BB962C8B-B14F-4D97-AF65-F5344CB8AC3E}">
        <p14:creationId xmlns:p14="http://schemas.microsoft.com/office/powerpoint/2010/main" val="3602415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E6CFF6A-FD09-4F97-AFCA-9D44C47C2F52}" type="datetimeFigureOut">
              <a:rPr lang="en-IN" smtClean="0"/>
              <a:t>16-06-2021</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879EAAC-1E4F-4197-9765-864291EC7D7D}" type="slidenum">
              <a:rPr lang="en-IN" smtClean="0"/>
              <a:t>‹#›</a:t>
            </a:fld>
            <a:endParaRPr lang="en-IN"/>
          </a:p>
        </p:txBody>
      </p:sp>
    </p:spTree>
    <p:extLst>
      <p:ext uri="{BB962C8B-B14F-4D97-AF65-F5344CB8AC3E}">
        <p14:creationId xmlns:p14="http://schemas.microsoft.com/office/powerpoint/2010/main" val="1658778180"/>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youtube.com/" TargetMode="External"/><Relationship Id="rId2" Type="http://schemas.openxmlformats.org/officeDocument/2006/relationships/hyperlink" Target="http://www.google.com/"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0D6FD-C9FA-4FE1-A530-11D78D9D8C2F}"/>
              </a:ext>
            </a:extLst>
          </p:cNvPr>
          <p:cNvSpPr>
            <a:spLocks noGrp="1"/>
          </p:cNvSpPr>
          <p:nvPr>
            <p:ph type="title"/>
          </p:nvPr>
        </p:nvSpPr>
        <p:spPr>
          <a:xfrm>
            <a:off x="1602509" y="691868"/>
            <a:ext cx="8610600" cy="1293028"/>
          </a:xfrm>
        </p:spPr>
        <p:txBody>
          <a:bodyPr>
            <a:normAutofit/>
          </a:bodyPr>
          <a:lstStyle/>
          <a:p>
            <a:pPr algn="ctr"/>
            <a:r>
              <a:rPr lang="en-IN" sz="2800" b="1" dirty="0">
                <a:latin typeface="Arial Black" panose="020B0A04020102020204" pitchFamily="34" charset="0"/>
              </a:rPr>
              <a:t>Presentation on</a:t>
            </a:r>
          </a:p>
        </p:txBody>
      </p:sp>
      <p:sp>
        <p:nvSpPr>
          <p:cNvPr id="3" name="Content Placeholder 2">
            <a:extLst>
              <a:ext uri="{FF2B5EF4-FFF2-40B4-BE49-F238E27FC236}">
                <a16:creationId xmlns:a16="http://schemas.microsoft.com/office/drawing/2014/main" id="{623D627D-258E-4C18-A68C-BC11D42B4273}"/>
              </a:ext>
            </a:extLst>
          </p:cNvPr>
          <p:cNvSpPr>
            <a:spLocks noGrp="1"/>
          </p:cNvSpPr>
          <p:nvPr>
            <p:ph idx="1"/>
          </p:nvPr>
        </p:nvSpPr>
        <p:spPr>
          <a:xfrm>
            <a:off x="685800" y="2167408"/>
            <a:ext cx="10820400" cy="4024125"/>
          </a:xfrm>
        </p:spPr>
        <p:txBody>
          <a:bodyPr>
            <a:normAutofit/>
          </a:bodyPr>
          <a:lstStyle/>
          <a:p>
            <a:pPr marL="0" indent="0" algn="ctr">
              <a:buNone/>
            </a:pPr>
            <a:r>
              <a:rPr lang="en-IN" sz="5400" b="1" dirty="0">
                <a:latin typeface="Calisto MT" panose="02040603050505030304" pitchFamily="18" charset="0"/>
              </a:rPr>
              <a:t>PMT PASS SYSTEM</a:t>
            </a:r>
          </a:p>
        </p:txBody>
      </p:sp>
    </p:spTree>
    <p:extLst>
      <p:ext uri="{BB962C8B-B14F-4D97-AF65-F5344CB8AC3E}">
        <p14:creationId xmlns:p14="http://schemas.microsoft.com/office/powerpoint/2010/main" val="778152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7CD7DA-990A-40CD-838D-36C4C912CF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772070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C3FA6B-F200-4E3F-AAAE-2CEAB0E79C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357265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D23BE0-1CE7-456A-8BE7-78D3BCE8F2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8B878509-29DD-4E11-A9E5-86E0774BF8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48775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96C147-E3EA-43A6-AADC-27BCEF93B1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57140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94C7C8-22CA-4ACC-9617-70876F91FA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946919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C457C1-58D3-4A68-A5D8-63F8CFC6AD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968344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12E9D3-2C25-4099-B196-7D63EAA128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40107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AFC571-C88F-4C4B-9C7A-1A0EB5D885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24"/>
            <a:ext cx="12192000" cy="6858000"/>
          </a:xfrm>
          <a:prstGeom prst="rect">
            <a:avLst/>
          </a:prstGeom>
        </p:spPr>
      </p:pic>
    </p:spTree>
    <p:extLst>
      <p:ext uri="{BB962C8B-B14F-4D97-AF65-F5344CB8AC3E}">
        <p14:creationId xmlns:p14="http://schemas.microsoft.com/office/powerpoint/2010/main" val="9216481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descr="Graphical user interface, text, application, email&#10;&#10;Description automatically generated">
            <a:extLst>
              <a:ext uri="{FF2B5EF4-FFF2-40B4-BE49-F238E27FC236}">
                <a16:creationId xmlns:a16="http://schemas.microsoft.com/office/drawing/2014/main" id="{A5D35816-2762-4DF3-953B-3E05F36E6E0D}"/>
              </a:ext>
            </a:extLst>
          </p:cNvPr>
          <p:cNvPicPr>
            <a:picLocks noChangeAspect="1"/>
          </p:cNvPicPr>
          <p:nvPr/>
        </p:nvPicPr>
        <p:blipFill rotWithShape="1">
          <a:blip r:embed="rId2"/>
          <a:srcRect/>
          <a:stretch/>
        </p:blipFill>
        <p:spPr>
          <a:xfrm>
            <a:off x="20" y="10"/>
            <a:ext cx="12191980" cy="6857990"/>
          </a:xfrm>
          <a:prstGeom prst="rect">
            <a:avLst/>
          </a:prstGeom>
        </p:spPr>
      </p:pic>
    </p:spTree>
    <p:extLst>
      <p:ext uri="{BB962C8B-B14F-4D97-AF65-F5344CB8AC3E}">
        <p14:creationId xmlns:p14="http://schemas.microsoft.com/office/powerpoint/2010/main" val="3783757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AA7C0-6688-4382-B857-7D6584C488E0}"/>
              </a:ext>
            </a:extLst>
          </p:cNvPr>
          <p:cNvSpPr>
            <a:spLocks noGrp="1"/>
          </p:cNvSpPr>
          <p:nvPr>
            <p:ph type="title"/>
          </p:nvPr>
        </p:nvSpPr>
        <p:spPr>
          <a:xfrm>
            <a:off x="1790700" y="727427"/>
            <a:ext cx="8610600" cy="1293028"/>
          </a:xfrm>
        </p:spPr>
        <p:txBody>
          <a:bodyPr/>
          <a:lstStyle/>
          <a:p>
            <a:pPr algn="ctr"/>
            <a:r>
              <a:rPr lang="en-IN" b="1" dirty="0"/>
              <a:t>limitations</a:t>
            </a:r>
          </a:p>
        </p:txBody>
      </p:sp>
      <p:sp>
        <p:nvSpPr>
          <p:cNvPr id="3" name="Content Placeholder 2">
            <a:extLst>
              <a:ext uri="{FF2B5EF4-FFF2-40B4-BE49-F238E27FC236}">
                <a16:creationId xmlns:a16="http://schemas.microsoft.com/office/drawing/2014/main" id="{8CF4AB6F-1EEE-4997-ADBD-5CBA32273381}"/>
              </a:ext>
            </a:extLst>
          </p:cNvPr>
          <p:cNvSpPr>
            <a:spLocks noGrp="1"/>
          </p:cNvSpPr>
          <p:nvPr>
            <p:ph idx="1"/>
          </p:nvPr>
        </p:nvSpPr>
        <p:spPr/>
        <p:txBody>
          <a:bodyPr>
            <a:normAutofit/>
          </a:bodyPr>
          <a:lstStyle/>
          <a:p>
            <a:r>
              <a:rPr lang="en-US" sz="2800" dirty="0">
                <a:latin typeface="Bell MT" panose="02020503060305020303" pitchFamily="18" charset="0"/>
              </a:rPr>
              <a:t>The size of the database increases day-by-day, increasing the load on the database back up and data maintenance activity. </a:t>
            </a:r>
          </a:p>
          <a:p>
            <a:r>
              <a:rPr lang="en-US" sz="2800" dirty="0">
                <a:latin typeface="Bell MT" panose="02020503060305020303" pitchFamily="18" charset="0"/>
              </a:rPr>
              <a:t>Training for simple computer operations is necessary for the users working on the system.</a:t>
            </a:r>
          </a:p>
          <a:p>
            <a:r>
              <a:rPr lang="en-US" sz="2800" dirty="0">
                <a:latin typeface="Bell MT" panose="02020503060305020303" pitchFamily="18" charset="0"/>
              </a:rPr>
              <a:t>Cyber-crimes are increasing day by day, so advance data security is needed to implement.</a:t>
            </a:r>
            <a:endParaRPr lang="en-IN" sz="2800" dirty="0">
              <a:latin typeface="Bell MT" panose="02020503060305020303" pitchFamily="18" charset="0"/>
            </a:endParaRPr>
          </a:p>
        </p:txBody>
      </p:sp>
    </p:spTree>
    <p:extLst>
      <p:ext uri="{BB962C8B-B14F-4D97-AF65-F5344CB8AC3E}">
        <p14:creationId xmlns:p14="http://schemas.microsoft.com/office/powerpoint/2010/main" val="2248514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264D0-8EB1-4EEE-A931-EF944E9B1A11}"/>
              </a:ext>
            </a:extLst>
          </p:cNvPr>
          <p:cNvSpPr>
            <a:spLocks noGrp="1"/>
          </p:cNvSpPr>
          <p:nvPr>
            <p:ph type="title"/>
          </p:nvPr>
        </p:nvSpPr>
        <p:spPr>
          <a:xfrm>
            <a:off x="1790700" y="773609"/>
            <a:ext cx="8610600" cy="1293028"/>
          </a:xfrm>
        </p:spPr>
        <p:txBody>
          <a:bodyPr/>
          <a:lstStyle/>
          <a:p>
            <a:pPr algn="ctr"/>
            <a:r>
              <a:rPr lang="en-IN" b="1" dirty="0"/>
              <a:t>Project guide and team members</a:t>
            </a:r>
          </a:p>
        </p:txBody>
      </p:sp>
      <p:sp>
        <p:nvSpPr>
          <p:cNvPr id="3" name="Content Placeholder 2">
            <a:extLst>
              <a:ext uri="{FF2B5EF4-FFF2-40B4-BE49-F238E27FC236}">
                <a16:creationId xmlns:a16="http://schemas.microsoft.com/office/drawing/2014/main" id="{5F6C8484-BDF2-4730-BD3D-A04110888E21}"/>
              </a:ext>
            </a:extLst>
          </p:cNvPr>
          <p:cNvSpPr>
            <a:spLocks noGrp="1"/>
          </p:cNvSpPr>
          <p:nvPr>
            <p:ph idx="1"/>
          </p:nvPr>
        </p:nvSpPr>
        <p:spPr>
          <a:xfrm>
            <a:off x="685800" y="2203796"/>
            <a:ext cx="10820400" cy="4024125"/>
          </a:xfrm>
        </p:spPr>
        <p:txBody>
          <a:bodyPr>
            <a:normAutofit/>
          </a:bodyPr>
          <a:lstStyle/>
          <a:p>
            <a:pPr>
              <a:buFont typeface="Wingdings" panose="05000000000000000000" pitchFamily="2" charset="2"/>
              <a:buChar char="Ø"/>
            </a:pPr>
            <a:r>
              <a:rPr lang="en-IN" sz="2400" dirty="0">
                <a:latin typeface="Bell MT" panose="02020503060305020303" pitchFamily="18" charset="0"/>
              </a:rPr>
              <a:t>Project guide – </a:t>
            </a:r>
            <a:r>
              <a:rPr lang="en-IN" sz="2400" dirty="0" err="1">
                <a:latin typeface="Bell MT" panose="02020503060305020303" pitchFamily="18" charset="0"/>
              </a:rPr>
              <a:t>Ms.Jyoti</a:t>
            </a:r>
            <a:r>
              <a:rPr lang="en-IN" sz="2400" dirty="0">
                <a:latin typeface="Bell MT" panose="02020503060305020303" pitchFamily="18" charset="0"/>
              </a:rPr>
              <a:t> </a:t>
            </a:r>
            <a:r>
              <a:rPr lang="en-IN" sz="2400" dirty="0" err="1">
                <a:latin typeface="Bell MT" panose="02020503060305020303" pitchFamily="18" charset="0"/>
              </a:rPr>
              <a:t>Kanse</a:t>
            </a:r>
            <a:r>
              <a:rPr lang="en-IN" sz="2400">
                <a:latin typeface="Bell MT" panose="02020503060305020303" pitchFamily="18" charset="0"/>
              </a:rPr>
              <a:t> Mam</a:t>
            </a:r>
            <a:endParaRPr lang="en-IN" sz="2400" dirty="0">
              <a:latin typeface="Bell MT" panose="02020503060305020303" pitchFamily="18" charset="0"/>
            </a:endParaRPr>
          </a:p>
          <a:p>
            <a:pPr>
              <a:buFont typeface="Wingdings" panose="05000000000000000000" pitchFamily="2" charset="2"/>
              <a:buChar char="Ø"/>
            </a:pPr>
            <a:r>
              <a:rPr lang="en-IN" sz="2400" dirty="0">
                <a:latin typeface="Bell MT" panose="02020503060305020303" pitchFamily="18" charset="0"/>
              </a:rPr>
              <a:t>Team Members :</a:t>
            </a:r>
          </a:p>
          <a:p>
            <a:pPr marL="457200" indent="-457200">
              <a:buFont typeface="+mj-lt"/>
              <a:buAutoNum type="alphaUcPeriod"/>
            </a:pPr>
            <a:r>
              <a:rPr lang="en-IN" sz="2400" dirty="0">
                <a:latin typeface="Bell MT" panose="02020503060305020303" pitchFamily="18" charset="0"/>
              </a:rPr>
              <a:t>Samarth Bhosale – 3902</a:t>
            </a:r>
          </a:p>
          <a:p>
            <a:pPr marL="457200" indent="-457200">
              <a:buFont typeface="+mj-lt"/>
              <a:buAutoNum type="alphaUcPeriod"/>
            </a:pPr>
            <a:r>
              <a:rPr lang="en-IN" sz="2400" dirty="0">
                <a:latin typeface="Bell MT" panose="02020503060305020303" pitchFamily="18" charset="0"/>
              </a:rPr>
              <a:t>Pushkar Chillal – 3906</a:t>
            </a:r>
          </a:p>
          <a:p>
            <a:pPr marL="457200" indent="-457200">
              <a:buFont typeface="+mj-lt"/>
              <a:buAutoNum type="alphaUcPeriod"/>
            </a:pPr>
            <a:r>
              <a:rPr lang="en-IN" sz="2400" dirty="0">
                <a:latin typeface="Bell MT" panose="02020503060305020303" pitchFamily="18" charset="0"/>
              </a:rPr>
              <a:t>Pranav </a:t>
            </a:r>
            <a:r>
              <a:rPr lang="en-IN" sz="2400" dirty="0" err="1">
                <a:latin typeface="Bell MT" panose="02020503060305020303" pitchFamily="18" charset="0"/>
              </a:rPr>
              <a:t>Karwan</a:t>
            </a:r>
            <a:r>
              <a:rPr lang="en-IN" sz="2400" dirty="0">
                <a:latin typeface="Bell MT" panose="02020503060305020303" pitchFamily="18" charset="0"/>
              </a:rPr>
              <a:t> - 3923</a:t>
            </a:r>
          </a:p>
        </p:txBody>
      </p:sp>
    </p:spTree>
    <p:extLst>
      <p:ext uri="{BB962C8B-B14F-4D97-AF65-F5344CB8AC3E}">
        <p14:creationId xmlns:p14="http://schemas.microsoft.com/office/powerpoint/2010/main" val="3149637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AFBEC-FD3B-45F9-B9AB-7518B8FBFCC4}"/>
              </a:ext>
            </a:extLst>
          </p:cNvPr>
          <p:cNvSpPr>
            <a:spLocks noGrp="1"/>
          </p:cNvSpPr>
          <p:nvPr>
            <p:ph type="title"/>
          </p:nvPr>
        </p:nvSpPr>
        <p:spPr>
          <a:xfrm>
            <a:off x="1790700" y="782845"/>
            <a:ext cx="8610600" cy="1293028"/>
          </a:xfrm>
        </p:spPr>
        <p:txBody>
          <a:bodyPr/>
          <a:lstStyle/>
          <a:p>
            <a:pPr algn="ctr"/>
            <a:r>
              <a:rPr lang="en-IN" b="1" dirty="0"/>
              <a:t>Future enhancement</a:t>
            </a:r>
          </a:p>
        </p:txBody>
      </p:sp>
      <p:sp>
        <p:nvSpPr>
          <p:cNvPr id="3" name="Content Placeholder 2">
            <a:extLst>
              <a:ext uri="{FF2B5EF4-FFF2-40B4-BE49-F238E27FC236}">
                <a16:creationId xmlns:a16="http://schemas.microsoft.com/office/drawing/2014/main" id="{52E03C35-7DF3-455F-BF43-1986D30E9103}"/>
              </a:ext>
            </a:extLst>
          </p:cNvPr>
          <p:cNvSpPr>
            <a:spLocks noGrp="1"/>
          </p:cNvSpPr>
          <p:nvPr>
            <p:ph idx="1"/>
          </p:nvPr>
        </p:nvSpPr>
        <p:spPr/>
        <p:txBody>
          <a:bodyPr>
            <a:normAutofit/>
          </a:bodyPr>
          <a:lstStyle/>
          <a:p>
            <a:r>
              <a:rPr lang="en-US" sz="2800" dirty="0">
                <a:latin typeface="Bell MT" panose="02020503060305020303" pitchFamily="18" charset="0"/>
              </a:rPr>
              <a:t>This System being web-based and an undertaking of Cyber Security Division, needs to be thoroughly tested to find out any security gaps. </a:t>
            </a:r>
          </a:p>
          <a:p>
            <a:r>
              <a:rPr lang="en-US" sz="2800" dirty="0">
                <a:latin typeface="Bell MT" panose="02020503060305020303" pitchFamily="18" charset="0"/>
              </a:rPr>
              <a:t>Cyber-crimes are increasing day by day, so advance data security will be implemented in future. </a:t>
            </a:r>
          </a:p>
          <a:p>
            <a:r>
              <a:rPr lang="en-US" sz="2800" dirty="0">
                <a:latin typeface="Bell MT" panose="02020503060305020303" pitchFamily="18" charset="0"/>
              </a:rPr>
              <a:t>More searching options will be provided to the employer (company) in the future.</a:t>
            </a:r>
            <a:endParaRPr lang="en-IN" sz="2800" dirty="0">
              <a:latin typeface="Bell MT" panose="02020503060305020303" pitchFamily="18" charset="0"/>
            </a:endParaRPr>
          </a:p>
        </p:txBody>
      </p:sp>
    </p:spTree>
    <p:extLst>
      <p:ext uri="{BB962C8B-B14F-4D97-AF65-F5344CB8AC3E}">
        <p14:creationId xmlns:p14="http://schemas.microsoft.com/office/powerpoint/2010/main" val="35845210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211FC-78C8-4F19-93BD-273E17CBD613}"/>
              </a:ext>
            </a:extLst>
          </p:cNvPr>
          <p:cNvSpPr>
            <a:spLocks noGrp="1"/>
          </p:cNvSpPr>
          <p:nvPr>
            <p:ph type="title"/>
          </p:nvPr>
        </p:nvSpPr>
        <p:spPr>
          <a:xfrm>
            <a:off x="1790700" y="718191"/>
            <a:ext cx="8610600" cy="1293028"/>
          </a:xfrm>
        </p:spPr>
        <p:txBody>
          <a:bodyPr/>
          <a:lstStyle/>
          <a:p>
            <a:pPr algn="ctr"/>
            <a:r>
              <a:rPr lang="en-IN" b="1" dirty="0"/>
              <a:t>bibliography</a:t>
            </a:r>
          </a:p>
        </p:txBody>
      </p:sp>
      <p:sp>
        <p:nvSpPr>
          <p:cNvPr id="3" name="Content Placeholder 2">
            <a:extLst>
              <a:ext uri="{FF2B5EF4-FFF2-40B4-BE49-F238E27FC236}">
                <a16:creationId xmlns:a16="http://schemas.microsoft.com/office/drawing/2014/main" id="{CD61D70C-7022-434E-B22A-FF3D2E5FB7B2}"/>
              </a:ext>
            </a:extLst>
          </p:cNvPr>
          <p:cNvSpPr>
            <a:spLocks noGrp="1"/>
          </p:cNvSpPr>
          <p:nvPr>
            <p:ph idx="1"/>
          </p:nvPr>
        </p:nvSpPr>
        <p:spPr/>
        <p:txBody>
          <a:bodyPr>
            <a:normAutofit/>
          </a:bodyPr>
          <a:lstStyle/>
          <a:p>
            <a:r>
              <a:rPr lang="en-US" sz="2400" dirty="0">
                <a:latin typeface="Bell MT" panose="02020503060305020303" pitchFamily="18" charset="0"/>
              </a:rPr>
              <a:t>Software Engineering </a:t>
            </a:r>
          </a:p>
          <a:p>
            <a:r>
              <a:rPr lang="en-US" sz="2400" dirty="0">
                <a:latin typeface="Bell MT" panose="02020503060305020303" pitchFamily="18" charset="0"/>
              </a:rPr>
              <a:t>HTML &amp; Web Designing</a:t>
            </a:r>
          </a:p>
          <a:p>
            <a:r>
              <a:rPr lang="en-US" sz="2400" dirty="0">
                <a:latin typeface="Bell MT" panose="02020503060305020303" pitchFamily="18" charset="0"/>
                <a:hlinkClick r:id="rId2"/>
              </a:rPr>
              <a:t>www.google.com</a:t>
            </a:r>
            <a:endParaRPr lang="en-US" sz="2400" dirty="0">
              <a:latin typeface="Bell MT" panose="02020503060305020303" pitchFamily="18" charset="0"/>
            </a:endParaRPr>
          </a:p>
          <a:p>
            <a:r>
              <a:rPr lang="en-US" sz="2400" dirty="0">
                <a:latin typeface="Bell MT" panose="02020503060305020303" pitchFamily="18" charset="0"/>
                <a:hlinkClick r:id="rId3"/>
              </a:rPr>
              <a:t>www.youtube.com</a:t>
            </a:r>
            <a:endParaRPr lang="en-US" sz="2400" dirty="0">
              <a:latin typeface="Bell MT" panose="02020503060305020303" pitchFamily="18" charset="0"/>
            </a:endParaRPr>
          </a:p>
          <a:p>
            <a:endParaRPr lang="en-IN" sz="2400" dirty="0">
              <a:latin typeface="Bell MT" panose="02020503060305020303" pitchFamily="18" charset="0"/>
            </a:endParaRPr>
          </a:p>
        </p:txBody>
      </p:sp>
    </p:spTree>
    <p:extLst>
      <p:ext uri="{BB962C8B-B14F-4D97-AF65-F5344CB8AC3E}">
        <p14:creationId xmlns:p14="http://schemas.microsoft.com/office/powerpoint/2010/main" val="13975308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6EC2B-DFB6-4350-9A26-D37692914AAB}"/>
              </a:ext>
            </a:extLst>
          </p:cNvPr>
          <p:cNvSpPr>
            <a:spLocks noGrp="1"/>
          </p:cNvSpPr>
          <p:nvPr>
            <p:ph type="title"/>
          </p:nvPr>
        </p:nvSpPr>
        <p:spPr>
          <a:xfrm>
            <a:off x="1676400" y="2260663"/>
            <a:ext cx="8610600" cy="1293028"/>
          </a:xfrm>
        </p:spPr>
        <p:txBody>
          <a:bodyPr/>
          <a:lstStyle/>
          <a:p>
            <a:pPr algn="ctr"/>
            <a:r>
              <a:rPr lang="en-IN" b="1" dirty="0">
                <a:latin typeface="Arial Black" panose="020B0A04020102020204" pitchFamily="34" charset="0"/>
              </a:rPr>
              <a:t>Thank you</a:t>
            </a:r>
          </a:p>
        </p:txBody>
      </p:sp>
    </p:spTree>
    <p:extLst>
      <p:ext uri="{BB962C8B-B14F-4D97-AF65-F5344CB8AC3E}">
        <p14:creationId xmlns:p14="http://schemas.microsoft.com/office/powerpoint/2010/main" val="2784445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740BD-A9AD-4A95-9241-0AE4C77873D7}"/>
              </a:ext>
            </a:extLst>
          </p:cNvPr>
          <p:cNvSpPr>
            <a:spLocks noGrp="1"/>
          </p:cNvSpPr>
          <p:nvPr>
            <p:ph type="title"/>
          </p:nvPr>
        </p:nvSpPr>
        <p:spPr>
          <a:xfrm>
            <a:off x="1888836" y="745900"/>
            <a:ext cx="8610600" cy="1293028"/>
          </a:xfrm>
        </p:spPr>
        <p:txBody>
          <a:bodyPr/>
          <a:lstStyle/>
          <a:p>
            <a:pPr algn="ctr"/>
            <a:r>
              <a:rPr lang="en-IN" b="1" dirty="0"/>
              <a:t>Presentation Overview</a:t>
            </a:r>
          </a:p>
        </p:txBody>
      </p:sp>
      <p:sp>
        <p:nvSpPr>
          <p:cNvPr id="3" name="Content Placeholder 2">
            <a:extLst>
              <a:ext uri="{FF2B5EF4-FFF2-40B4-BE49-F238E27FC236}">
                <a16:creationId xmlns:a16="http://schemas.microsoft.com/office/drawing/2014/main" id="{E79F4BD9-2838-416D-90B3-94628BFD09CA}"/>
              </a:ext>
            </a:extLst>
          </p:cNvPr>
          <p:cNvSpPr>
            <a:spLocks noGrp="1"/>
          </p:cNvSpPr>
          <p:nvPr>
            <p:ph idx="1"/>
          </p:nvPr>
        </p:nvSpPr>
        <p:spPr/>
        <p:txBody>
          <a:bodyPr/>
          <a:lstStyle/>
          <a:p>
            <a:pPr>
              <a:buFont typeface="Wingdings" panose="05000000000000000000" pitchFamily="2" charset="2"/>
              <a:buChar char="Ø"/>
            </a:pPr>
            <a:r>
              <a:rPr lang="en-IN" dirty="0"/>
              <a:t>Introduction</a:t>
            </a:r>
          </a:p>
          <a:p>
            <a:pPr>
              <a:buFont typeface="Wingdings" panose="05000000000000000000" pitchFamily="2" charset="2"/>
              <a:buChar char="Ø"/>
            </a:pPr>
            <a:r>
              <a:rPr lang="en-IN" dirty="0"/>
              <a:t>Problem definition</a:t>
            </a:r>
          </a:p>
          <a:p>
            <a:pPr>
              <a:buFont typeface="Wingdings" panose="05000000000000000000" pitchFamily="2" charset="2"/>
              <a:buChar char="Ø"/>
            </a:pPr>
            <a:r>
              <a:rPr lang="en-IN" dirty="0"/>
              <a:t>Need of the system</a:t>
            </a:r>
          </a:p>
          <a:p>
            <a:pPr>
              <a:buFont typeface="Wingdings" panose="05000000000000000000" pitchFamily="2" charset="2"/>
              <a:buChar char="Ø"/>
            </a:pPr>
            <a:r>
              <a:rPr lang="en-IN" dirty="0"/>
              <a:t>Scope of the system</a:t>
            </a:r>
          </a:p>
          <a:p>
            <a:pPr>
              <a:buFont typeface="Wingdings" panose="05000000000000000000" pitchFamily="2" charset="2"/>
              <a:buChar char="Ø"/>
            </a:pPr>
            <a:r>
              <a:rPr lang="en-IN" dirty="0"/>
              <a:t>Requirement analysis</a:t>
            </a:r>
          </a:p>
          <a:p>
            <a:pPr>
              <a:buFont typeface="Wingdings" panose="05000000000000000000" pitchFamily="2" charset="2"/>
              <a:buChar char="Ø"/>
            </a:pPr>
            <a:r>
              <a:rPr lang="en-IN" dirty="0"/>
              <a:t>Screenshots</a:t>
            </a:r>
          </a:p>
          <a:p>
            <a:pPr>
              <a:buFont typeface="Wingdings" panose="05000000000000000000" pitchFamily="2" charset="2"/>
              <a:buChar char="Ø"/>
            </a:pPr>
            <a:r>
              <a:rPr lang="en-IN" dirty="0"/>
              <a:t>Limitations</a:t>
            </a:r>
          </a:p>
          <a:p>
            <a:pPr>
              <a:buFont typeface="Wingdings" panose="05000000000000000000" pitchFamily="2" charset="2"/>
              <a:buChar char="Ø"/>
            </a:pPr>
            <a:r>
              <a:rPr lang="en-IN" dirty="0"/>
              <a:t>Future Enhancement</a:t>
            </a:r>
          </a:p>
          <a:p>
            <a:pPr>
              <a:buFont typeface="Wingdings" panose="05000000000000000000" pitchFamily="2" charset="2"/>
              <a:buChar char="Ø"/>
            </a:pPr>
            <a:r>
              <a:rPr lang="en-IN" dirty="0"/>
              <a:t>Bibliography</a:t>
            </a:r>
          </a:p>
          <a:p>
            <a:pPr>
              <a:buFont typeface="Wingdings" panose="05000000000000000000" pitchFamily="2" charset="2"/>
              <a:buChar char="Ø"/>
            </a:pPr>
            <a:endParaRPr lang="en-IN" dirty="0"/>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3863969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65056-3C1B-4BDC-8F51-C006C67BF342}"/>
              </a:ext>
            </a:extLst>
          </p:cNvPr>
          <p:cNvSpPr>
            <a:spLocks noGrp="1"/>
          </p:cNvSpPr>
          <p:nvPr>
            <p:ph type="title"/>
          </p:nvPr>
        </p:nvSpPr>
        <p:spPr>
          <a:xfrm>
            <a:off x="1790700" y="819791"/>
            <a:ext cx="8610600" cy="1293028"/>
          </a:xfrm>
        </p:spPr>
        <p:txBody>
          <a:bodyPr/>
          <a:lstStyle/>
          <a:p>
            <a:pPr algn="ctr"/>
            <a:r>
              <a:rPr lang="en-IN" b="1" dirty="0">
                <a:latin typeface="Arial Black" panose="020B0A04020102020204" pitchFamily="34" charset="0"/>
              </a:rPr>
              <a:t>Introduction</a:t>
            </a:r>
          </a:p>
        </p:txBody>
      </p:sp>
      <p:sp>
        <p:nvSpPr>
          <p:cNvPr id="3" name="Content Placeholder 2">
            <a:extLst>
              <a:ext uri="{FF2B5EF4-FFF2-40B4-BE49-F238E27FC236}">
                <a16:creationId xmlns:a16="http://schemas.microsoft.com/office/drawing/2014/main" id="{53F9C0B4-75A1-4BE2-BEEA-838A60459914}"/>
              </a:ext>
            </a:extLst>
          </p:cNvPr>
          <p:cNvSpPr>
            <a:spLocks noGrp="1"/>
          </p:cNvSpPr>
          <p:nvPr>
            <p:ph idx="1"/>
          </p:nvPr>
        </p:nvSpPr>
        <p:spPr/>
        <p:txBody>
          <a:bodyPr>
            <a:normAutofit/>
          </a:bodyPr>
          <a:lstStyle/>
          <a:p>
            <a:r>
              <a:rPr lang="en-US" sz="2400" dirty="0" err="1">
                <a:latin typeface="Bell MT" panose="02020503060305020303" pitchFamily="18" charset="0"/>
              </a:rPr>
              <a:t>PMT_Pass</a:t>
            </a:r>
            <a:r>
              <a:rPr lang="en-US" sz="2400" dirty="0">
                <a:latin typeface="Bell MT" panose="02020503060305020303" pitchFamily="18" charset="0"/>
              </a:rPr>
              <a:t> is web-based tool which helps people renewing and registering the bus pass online. The Online Bus Pass System is made for to automize the current process of bus pass, the user can get the pass by online instead of go to the bus stop and stand in a queue. </a:t>
            </a:r>
          </a:p>
          <a:p>
            <a:r>
              <a:rPr lang="en-US" sz="2400" dirty="0">
                <a:latin typeface="Bell MT" panose="02020503060305020303" pitchFamily="18" charset="0"/>
              </a:rPr>
              <a:t>This System is designed by keeping in mind both users and it allows users to register their details with the system, and then it allows user to use this software to the system after logged in successfully. </a:t>
            </a:r>
          </a:p>
          <a:p>
            <a:r>
              <a:rPr lang="en-US" sz="2400" dirty="0">
                <a:latin typeface="Bell MT" panose="02020503060305020303" pitchFamily="18" charset="0"/>
              </a:rPr>
              <a:t>This is faster way than old system. This site can be accessed throughout the world with proper login provided. This system can be used for newly registration for passes, renewing old passes etc. This system reduces time and provides proper management. </a:t>
            </a:r>
            <a:endParaRPr lang="en-IN" sz="2400" dirty="0">
              <a:latin typeface="Bell MT" panose="02020503060305020303" pitchFamily="18" charset="0"/>
            </a:endParaRPr>
          </a:p>
        </p:txBody>
      </p:sp>
    </p:spTree>
    <p:extLst>
      <p:ext uri="{BB962C8B-B14F-4D97-AF65-F5344CB8AC3E}">
        <p14:creationId xmlns:p14="http://schemas.microsoft.com/office/powerpoint/2010/main" val="3064188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9C90F-AA49-47BC-9F63-9CA874A3D17E}"/>
              </a:ext>
            </a:extLst>
          </p:cNvPr>
          <p:cNvSpPr>
            <a:spLocks noGrp="1"/>
          </p:cNvSpPr>
          <p:nvPr>
            <p:ph type="title"/>
          </p:nvPr>
        </p:nvSpPr>
        <p:spPr>
          <a:xfrm>
            <a:off x="1907309" y="736664"/>
            <a:ext cx="8610600" cy="1293028"/>
          </a:xfrm>
        </p:spPr>
        <p:txBody>
          <a:bodyPr/>
          <a:lstStyle/>
          <a:p>
            <a:pPr algn="ctr"/>
            <a:r>
              <a:rPr lang="en-IN" b="1" dirty="0"/>
              <a:t>Problem definition</a:t>
            </a:r>
            <a:r>
              <a:rPr lang="en-IN" dirty="0"/>
              <a:t>  </a:t>
            </a:r>
          </a:p>
        </p:txBody>
      </p:sp>
      <p:sp>
        <p:nvSpPr>
          <p:cNvPr id="3" name="Content Placeholder 2">
            <a:extLst>
              <a:ext uri="{FF2B5EF4-FFF2-40B4-BE49-F238E27FC236}">
                <a16:creationId xmlns:a16="http://schemas.microsoft.com/office/drawing/2014/main" id="{001513BB-AF8D-4C2C-8F85-10C1BC37CE45}"/>
              </a:ext>
            </a:extLst>
          </p:cNvPr>
          <p:cNvSpPr>
            <a:spLocks noGrp="1"/>
          </p:cNvSpPr>
          <p:nvPr>
            <p:ph idx="1"/>
          </p:nvPr>
        </p:nvSpPr>
        <p:spPr/>
        <p:txBody>
          <a:bodyPr>
            <a:normAutofit/>
          </a:bodyPr>
          <a:lstStyle/>
          <a:p>
            <a:r>
              <a:rPr lang="en-US" sz="2800" dirty="0">
                <a:latin typeface="Bell MT" panose="02020503060305020303" pitchFamily="18" charset="0"/>
              </a:rPr>
              <a:t>Now days Public transport is increasing. Most of the people like working women, working men, students, preferring to use public transports like bus. So issue passes for bus instead of buying ticket every day, makes easy to travel and saves money. </a:t>
            </a:r>
          </a:p>
          <a:p>
            <a:r>
              <a:rPr lang="en-US" sz="2800" dirty="0">
                <a:latin typeface="Bell MT" panose="02020503060305020303" pitchFamily="18" charset="0"/>
              </a:rPr>
              <a:t>But to issue passes we have to go in bus depot and we have to stand in queue as well as we have to suffer for validation of our documents. </a:t>
            </a:r>
          </a:p>
          <a:p>
            <a:r>
              <a:rPr lang="en-US" sz="2800" dirty="0">
                <a:latin typeface="Bell MT" panose="02020503060305020303" pitchFamily="18" charset="0"/>
              </a:rPr>
              <a:t>So, to reduce these efforts this system is designed</a:t>
            </a:r>
            <a:r>
              <a:rPr lang="en-US" sz="2800" dirty="0"/>
              <a:t>.</a:t>
            </a:r>
            <a:endParaRPr lang="en-IN" sz="2800" dirty="0"/>
          </a:p>
        </p:txBody>
      </p:sp>
    </p:spTree>
    <p:extLst>
      <p:ext uri="{BB962C8B-B14F-4D97-AF65-F5344CB8AC3E}">
        <p14:creationId xmlns:p14="http://schemas.microsoft.com/office/powerpoint/2010/main" val="3857671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E73D7-0321-4174-9D33-0A71CF557251}"/>
              </a:ext>
            </a:extLst>
          </p:cNvPr>
          <p:cNvSpPr>
            <a:spLocks noGrp="1"/>
          </p:cNvSpPr>
          <p:nvPr>
            <p:ph type="title"/>
          </p:nvPr>
        </p:nvSpPr>
        <p:spPr>
          <a:xfrm>
            <a:off x="1935018" y="801319"/>
            <a:ext cx="8610600" cy="1293028"/>
          </a:xfrm>
        </p:spPr>
        <p:txBody>
          <a:bodyPr/>
          <a:lstStyle/>
          <a:p>
            <a:pPr algn="ctr"/>
            <a:r>
              <a:rPr lang="en-IN" b="1" dirty="0"/>
              <a:t>Need of the system</a:t>
            </a:r>
          </a:p>
        </p:txBody>
      </p:sp>
      <p:sp>
        <p:nvSpPr>
          <p:cNvPr id="3" name="Content Placeholder 2">
            <a:extLst>
              <a:ext uri="{FF2B5EF4-FFF2-40B4-BE49-F238E27FC236}">
                <a16:creationId xmlns:a16="http://schemas.microsoft.com/office/drawing/2014/main" id="{FDEEFF60-C065-4C01-B7EC-F36F89C24CE8}"/>
              </a:ext>
            </a:extLst>
          </p:cNvPr>
          <p:cNvSpPr>
            <a:spLocks noGrp="1"/>
          </p:cNvSpPr>
          <p:nvPr>
            <p:ph idx="1"/>
          </p:nvPr>
        </p:nvSpPr>
        <p:spPr/>
        <p:txBody>
          <a:bodyPr>
            <a:normAutofit/>
          </a:bodyPr>
          <a:lstStyle/>
          <a:p>
            <a:r>
              <a:rPr lang="en-US" sz="2400" dirty="0">
                <a:latin typeface="Bell MT" panose="02020503060305020303" pitchFamily="18" charset="0"/>
              </a:rPr>
              <a:t>People must go to the bus depot and stand in a queue for getting the pass as well as renew the bus pass. If someone leaving in rural area then he/she have to travel to respective area’s / village’s depot to issue pass. This is so time consuming process, so there is need of new system which reduces unnecessary efforts and make it easy. There is no facility for the online payment. </a:t>
            </a:r>
          </a:p>
          <a:p>
            <a:r>
              <a:rPr lang="en-US" sz="2400" dirty="0">
                <a:latin typeface="Bell MT" panose="02020503060305020303" pitchFamily="18" charset="0"/>
              </a:rPr>
              <a:t>The current system is manual system in which transport user has to go to the bus depot for getting the pass as well as renew the pass. </a:t>
            </a:r>
          </a:p>
          <a:p>
            <a:endParaRPr lang="en-US" sz="2400" dirty="0">
              <a:latin typeface="Bell MT" panose="02020503060305020303" pitchFamily="18" charset="0"/>
            </a:endParaRPr>
          </a:p>
          <a:p>
            <a:r>
              <a:rPr lang="en-US" sz="2400" dirty="0">
                <a:latin typeface="Bell MT" panose="02020503060305020303" pitchFamily="18" charset="0"/>
              </a:rPr>
              <a:t>The proposed system is design in such a way that overcomes all the problems of current system.</a:t>
            </a:r>
            <a:endParaRPr lang="en-IN" sz="2400" dirty="0">
              <a:latin typeface="Bell MT" panose="02020503060305020303" pitchFamily="18" charset="0"/>
            </a:endParaRPr>
          </a:p>
        </p:txBody>
      </p:sp>
    </p:spTree>
    <p:extLst>
      <p:ext uri="{BB962C8B-B14F-4D97-AF65-F5344CB8AC3E}">
        <p14:creationId xmlns:p14="http://schemas.microsoft.com/office/powerpoint/2010/main" val="94457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CF5C6-2BA1-4330-8F46-526780BC9861}"/>
              </a:ext>
            </a:extLst>
          </p:cNvPr>
          <p:cNvSpPr>
            <a:spLocks noGrp="1"/>
          </p:cNvSpPr>
          <p:nvPr>
            <p:ph type="title"/>
          </p:nvPr>
        </p:nvSpPr>
        <p:spPr>
          <a:xfrm>
            <a:off x="1790700" y="718191"/>
            <a:ext cx="8610600" cy="1293028"/>
          </a:xfrm>
        </p:spPr>
        <p:txBody>
          <a:bodyPr/>
          <a:lstStyle/>
          <a:p>
            <a:r>
              <a:rPr lang="en-IN" b="1" dirty="0"/>
              <a:t>Scope of the proposed system</a:t>
            </a:r>
          </a:p>
        </p:txBody>
      </p:sp>
      <p:sp>
        <p:nvSpPr>
          <p:cNvPr id="3" name="Content Placeholder 2">
            <a:extLst>
              <a:ext uri="{FF2B5EF4-FFF2-40B4-BE49-F238E27FC236}">
                <a16:creationId xmlns:a16="http://schemas.microsoft.com/office/drawing/2014/main" id="{FBC17044-5B24-43FB-8C83-17325B6DACF3}"/>
              </a:ext>
            </a:extLst>
          </p:cNvPr>
          <p:cNvSpPr>
            <a:spLocks noGrp="1"/>
          </p:cNvSpPr>
          <p:nvPr>
            <p:ph idx="1"/>
          </p:nvPr>
        </p:nvSpPr>
        <p:spPr/>
        <p:txBody>
          <a:bodyPr>
            <a:normAutofit/>
          </a:bodyPr>
          <a:lstStyle/>
          <a:p>
            <a:pPr>
              <a:buFont typeface="Courier New" panose="02070309020205020404" pitchFamily="49" charset="0"/>
              <a:buChar char="o"/>
            </a:pPr>
            <a:r>
              <a:rPr lang="en-US" sz="2800" dirty="0">
                <a:latin typeface="Bell MT" panose="02020503060305020303" pitchFamily="18" charset="0"/>
              </a:rPr>
              <a:t>The proposed system is design in such a way that overcomes all the problems of current system </a:t>
            </a:r>
          </a:p>
          <a:p>
            <a:pPr>
              <a:buFont typeface="Courier New" panose="02070309020205020404" pitchFamily="49" charset="0"/>
              <a:buChar char="o"/>
            </a:pPr>
            <a:r>
              <a:rPr lang="en-US" sz="2800" dirty="0">
                <a:latin typeface="Bell MT" panose="02020503060305020303" pitchFamily="18" charset="0"/>
              </a:rPr>
              <a:t>User can renew the pass by online from their home instead of going physically to the bus depot and stand in a queue. </a:t>
            </a:r>
          </a:p>
          <a:p>
            <a:pPr>
              <a:buFont typeface="Courier New" panose="02070309020205020404" pitchFamily="49" charset="0"/>
              <a:buChar char="o"/>
            </a:pPr>
            <a:r>
              <a:rPr lang="en-US" sz="2800" dirty="0">
                <a:latin typeface="Bell MT" panose="02020503060305020303" pitchFamily="18" charset="0"/>
              </a:rPr>
              <a:t>User can get pass from any depot. </a:t>
            </a:r>
          </a:p>
          <a:p>
            <a:pPr>
              <a:buFont typeface="Courier New" panose="02070309020205020404" pitchFamily="49" charset="0"/>
              <a:buChar char="o"/>
            </a:pPr>
            <a:r>
              <a:rPr lang="en-US" sz="2800" dirty="0">
                <a:latin typeface="Bell MT" panose="02020503060305020303" pitchFamily="18" charset="0"/>
              </a:rPr>
              <a:t>Students can pay the payment by online /offline. </a:t>
            </a:r>
            <a:endParaRPr lang="en-IN" sz="2800" dirty="0">
              <a:latin typeface="Bell MT" panose="02020503060305020303" pitchFamily="18" charset="0"/>
            </a:endParaRPr>
          </a:p>
        </p:txBody>
      </p:sp>
    </p:spTree>
    <p:extLst>
      <p:ext uri="{BB962C8B-B14F-4D97-AF65-F5344CB8AC3E}">
        <p14:creationId xmlns:p14="http://schemas.microsoft.com/office/powerpoint/2010/main" val="3220120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7B2AC-4E3E-45CB-B77E-DCCAA336C4D6}"/>
              </a:ext>
            </a:extLst>
          </p:cNvPr>
          <p:cNvSpPr>
            <a:spLocks noGrp="1"/>
          </p:cNvSpPr>
          <p:nvPr>
            <p:ph type="title"/>
          </p:nvPr>
        </p:nvSpPr>
        <p:spPr>
          <a:xfrm>
            <a:off x="1402773" y="740916"/>
            <a:ext cx="8610600" cy="1293028"/>
          </a:xfrm>
        </p:spPr>
        <p:txBody>
          <a:bodyPr/>
          <a:lstStyle/>
          <a:p>
            <a:pPr algn="ctr"/>
            <a:r>
              <a:rPr lang="en-IN" b="1" dirty="0"/>
              <a:t>Requirement analysis</a:t>
            </a:r>
          </a:p>
        </p:txBody>
      </p:sp>
      <p:sp>
        <p:nvSpPr>
          <p:cNvPr id="3" name="Content Placeholder 2">
            <a:extLst>
              <a:ext uri="{FF2B5EF4-FFF2-40B4-BE49-F238E27FC236}">
                <a16:creationId xmlns:a16="http://schemas.microsoft.com/office/drawing/2014/main" id="{778D647A-B64B-4786-B87B-D95A0CE0CBDC}"/>
              </a:ext>
            </a:extLst>
          </p:cNvPr>
          <p:cNvSpPr>
            <a:spLocks noGrp="1"/>
          </p:cNvSpPr>
          <p:nvPr>
            <p:ph sz="half" idx="1"/>
          </p:nvPr>
        </p:nvSpPr>
        <p:spPr/>
        <p:txBody>
          <a:bodyPr vert="horz" lIns="91440" tIns="45720" rIns="91440" bIns="45720" rtlCol="0" anchor="t">
            <a:normAutofit/>
          </a:bodyPr>
          <a:lstStyle/>
          <a:p>
            <a:r>
              <a:rPr lang="en-IN" sz="2800" b="1" dirty="0"/>
              <a:t>Software requirement</a:t>
            </a:r>
          </a:p>
          <a:p>
            <a:r>
              <a:rPr lang="en-IN" sz="2400" dirty="0">
                <a:latin typeface="Bell MT" panose="02020503060305020303" pitchFamily="18" charset="0"/>
              </a:rPr>
              <a:t>Operating System : Windows, Linux or Further</a:t>
            </a:r>
          </a:p>
          <a:p>
            <a:r>
              <a:rPr lang="en-IN" sz="2400" dirty="0">
                <a:latin typeface="Bell MT" panose="02020503060305020303" pitchFamily="18" charset="0"/>
              </a:rPr>
              <a:t> Languages : Java, HTML </a:t>
            </a:r>
          </a:p>
          <a:p>
            <a:r>
              <a:rPr lang="en-IN" sz="2400" dirty="0">
                <a:latin typeface="Bell MT" panose="02020503060305020303" pitchFamily="18" charset="0"/>
              </a:rPr>
              <a:t>Platform : Java </a:t>
            </a:r>
          </a:p>
          <a:p>
            <a:r>
              <a:rPr lang="en-IN" sz="2400" dirty="0">
                <a:latin typeface="Bell MT"/>
              </a:rPr>
              <a:t>Web Servers : Tomcat Server</a:t>
            </a:r>
          </a:p>
          <a:p>
            <a:r>
              <a:rPr lang="en-IN" sz="2400" dirty="0">
                <a:latin typeface="Bell MT" panose="02020503060305020303" pitchFamily="18" charset="0"/>
              </a:rPr>
              <a:t>Backend : Postgres SQL</a:t>
            </a:r>
            <a:endParaRPr lang="en-IN" sz="2400" b="1" dirty="0">
              <a:latin typeface="Bell MT" panose="02020503060305020303" pitchFamily="18" charset="0"/>
            </a:endParaRPr>
          </a:p>
        </p:txBody>
      </p:sp>
      <p:sp>
        <p:nvSpPr>
          <p:cNvPr id="4" name="Content Placeholder 3">
            <a:extLst>
              <a:ext uri="{FF2B5EF4-FFF2-40B4-BE49-F238E27FC236}">
                <a16:creationId xmlns:a16="http://schemas.microsoft.com/office/drawing/2014/main" id="{457A695E-590A-4319-92E2-1BC385660461}"/>
              </a:ext>
            </a:extLst>
          </p:cNvPr>
          <p:cNvSpPr>
            <a:spLocks noGrp="1"/>
          </p:cNvSpPr>
          <p:nvPr>
            <p:ph sz="half" idx="2"/>
          </p:nvPr>
        </p:nvSpPr>
        <p:spPr/>
        <p:txBody>
          <a:bodyPr>
            <a:normAutofit/>
          </a:bodyPr>
          <a:lstStyle/>
          <a:p>
            <a:r>
              <a:rPr lang="en-IN" sz="2800" b="1" dirty="0"/>
              <a:t>Hardware requirement</a:t>
            </a:r>
          </a:p>
          <a:p>
            <a:r>
              <a:rPr lang="en-US" sz="2400" dirty="0">
                <a:latin typeface="Bell MT" panose="02020503060305020303" pitchFamily="18" charset="0"/>
              </a:rPr>
              <a:t>Processor : Pentium III or Any Advanced Processor </a:t>
            </a:r>
          </a:p>
          <a:p>
            <a:r>
              <a:rPr lang="en-US" sz="2400" dirty="0">
                <a:latin typeface="Bell MT" panose="02020503060305020303" pitchFamily="18" charset="0"/>
              </a:rPr>
              <a:t>RAM : 256 MB or More </a:t>
            </a:r>
          </a:p>
          <a:p>
            <a:r>
              <a:rPr lang="en-US" sz="2400" dirty="0">
                <a:latin typeface="Bell MT" panose="02020503060305020303" pitchFamily="18" charset="0"/>
              </a:rPr>
              <a:t>Hard disk : 40 GB or more </a:t>
            </a:r>
            <a:endParaRPr lang="en-IN" sz="2400" b="1" dirty="0">
              <a:latin typeface="Bell MT" panose="02020503060305020303" pitchFamily="18" charset="0"/>
            </a:endParaRPr>
          </a:p>
        </p:txBody>
      </p:sp>
    </p:spTree>
    <p:extLst>
      <p:ext uri="{BB962C8B-B14F-4D97-AF65-F5344CB8AC3E}">
        <p14:creationId xmlns:p14="http://schemas.microsoft.com/office/powerpoint/2010/main" val="3716158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BA4B67-B6B1-4491-9F65-A4A2B3BCE0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62775660"/>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170</TotalTime>
  <Words>663</Words>
  <Application>Microsoft Office PowerPoint</Application>
  <PresentationFormat>Widescreen</PresentationFormat>
  <Paragraphs>61</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Vapor Trail</vt:lpstr>
      <vt:lpstr>Presentation on</vt:lpstr>
      <vt:lpstr>Project guide and team members</vt:lpstr>
      <vt:lpstr>Presentation Overview</vt:lpstr>
      <vt:lpstr>Introduction</vt:lpstr>
      <vt:lpstr>Problem definition  </vt:lpstr>
      <vt:lpstr>Need of the system</vt:lpstr>
      <vt:lpstr>Scope of the proposed system</vt:lpstr>
      <vt:lpstr>Requirement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limitations</vt:lpstr>
      <vt:lpstr>Future enhancement</vt:lpstr>
      <vt:lpstr>bibliography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on</dc:title>
  <dc:creator>Pushkar Chillal</dc:creator>
  <cp:lastModifiedBy>Pushkar Chillal</cp:lastModifiedBy>
  <cp:revision>39</cp:revision>
  <dcterms:created xsi:type="dcterms:W3CDTF">2021-06-12T11:26:53Z</dcterms:created>
  <dcterms:modified xsi:type="dcterms:W3CDTF">2021-06-16T17:11:41Z</dcterms:modified>
</cp:coreProperties>
</file>

<file path=docProps/thumbnail.jpeg>
</file>